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748" r:id="rId2"/>
    <p:sldMasterId id="2147483755" r:id="rId3"/>
  </p:sldMasterIdLst>
  <p:notesMasterIdLst>
    <p:notesMasterId r:id="rId12"/>
  </p:notesMasterIdLst>
  <p:sldIdLst>
    <p:sldId id="256" r:id="rId4"/>
    <p:sldId id="311" r:id="rId5"/>
    <p:sldId id="348" r:id="rId6"/>
    <p:sldId id="349" r:id="rId7"/>
    <p:sldId id="933" r:id="rId8"/>
    <p:sldId id="350" r:id="rId9"/>
    <p:sldId id="353" r:id="rId10"/>
    <p:sldId id="91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40" d="100"/>
          <a:sy n="140" d="100"/>
        </p:scale>
        <p:origin x="2760" y="-14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7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1/29/20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1/29/20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1/29/20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30689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0"/>
            <a:ext cx="543222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0"/>
            <a:ext cx="1967594" cy="365125"/>
          </a:xfrm>
        </p:spPr>
        <p:txBody>
          <a:bodyPr/>
          <a:lstStyle/>
          <a:p>
            <a:r>
              <a:rPr lang="en-US" dirty="0"/>
              <a:t>OUO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6002803" y="282288"/>
            <a:ext cx="1375892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591934" y="2915628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 userDrawn="1"/>
        </p:nvSpPr>
        <p:spPr>
          <a:xfrm>
            <a:off x="2149358" y="2915628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3188449" y="2915628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25308" y="5019736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673785"/>
            <a:ext cx="7049838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96" y="5626954"/>
            <a:ext cx="423356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595528"/>
            <a:ext cx="58224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7710257" y="5912354"/>
            <a:ext cx="13743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OUO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89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OUO/UCI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OUO/UCI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40544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15497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21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OUO/UCI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OUO/UCI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30689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0"/>
            <a:ext cx="543222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0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6002803" y="282288"/>
            <a:ext cx="1375892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591934" y="2915628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 userDrawn="1"/>
        </p:nvSpPr>
        <p:spPr>
          <a:xfrm>
            <a:off x="2149358" y="2915628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3188449" y="2915628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25308" y="5019736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673785"/>
            <a:ext cx="7049838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596" y="5626954"/>
            <a:ext cx="423356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595528"/>
            <a:ext cx="58224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7710257" y="5912354"/>
            <a:ext cx="13743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89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40544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15497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8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2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93074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486" y="35977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486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OUO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653"/>
            <a:ext cx="314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629650" y="321774"/>
            <a:ext cx="51435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069" y="380825"/>
            <a:ext cx="194756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5" y="3401174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5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3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93074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486" y="35977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486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653"/>
            <a:ext cx="314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629650" y="321774"/>
            <a:ext cx="51435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069" y="380825"/>
            <a:ext cx="194756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5" y="3401174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3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5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3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05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tiff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5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55.png"/><Relationship Id="rId5" Type="http://schemas.microsoft.com/office/2007/relationships/media" Target="../media/media3.mov"/><Relationship Id="rId10" Type="http://schemas.openxmlformats.org/officeDocument/2006/relationships/image" Target="../media/image54.tiff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8" y="5559098"/>
            <a:ext cx="5650023" cy="1131069"/>
          </a:xfrm>
        </p:spPr>
        <p:txBody>
          <a:bodyPr>
            <a:normAutofit/>
          </a:bodyPr>
          <a:lstStyle/>
          <a:p>
            <a:r>
              <a:rPr lang="en-US" dirty="0"/>
              <a:t>Stefan Domino, Ph.D.</a:t>
            </a:r>
          </a:p>
          <a:p>
            <a:r>
              <a:rPr lang="en-US" dirty="0"/>
              <a:t>Computational Thermal &amp;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SAND2019-15457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070848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An Evolution of a Mindset:  A Historical Perspective on Sandia National Laboratories Fire Science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38E0-57C3-FD45-A79C-BCDEC92BEDF2}"/>
              </a:ext>
            </a:extLst>
          </p:cNvPr>
          <p:cNvSpPr txBox="1"/>
          <p:nvPr/>
        </p:nvSpPr>
        <p:spPr>
          <a:xfrm>
            <a:off x="525308" y="4246323"/>
            <a:ext cx="359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Stanford ICME Seminar Series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January 30</a:t>
            </a:r>
            <a:r>
              <a:rPr lang="en-US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2020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8268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Supported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9935" y="5550253"/>
            <a:ext cx="518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12592" b="11248"/>
          <a:stretch/>
        </p:blipFill>
        <p:spPr>
          <a:xfrm>
            <a:off x="5417264" y="3484165"/>
            <a:ext cx="3261386" cy="1862722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6207560" y="3527258"/>
            <a:ext cx="1828800" cy="18288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4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Numerical Quality?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4723555" cy="41574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Domino et al., </a:t>
            </a:r>
            <a:r>
              <a:rPr lang="en-US" i="1" dirty="0"/>
              <a:t>Comp. &amp; Fluids</a:t>
            </a:r>
            <a:r>
              <a:rPr lang="en-US" dirty="0"/>
              <a:t>, 2019 1x2x10 Findings: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All </a:t>
            </a:r>
            <a:r>
              <a:rPr lang="en-US" dirty="0" err="1"/>
              <a:t>topos</a:t>
            </a:r>
            <a:r>
              <a:rPr lang="en-US" dirty="0"/>
              <a:t> (Hex8, Hex27, Tet4, Wedge6, Pyramid5) provide design-order accuracy 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Hex8 and Wedge6 provide the same accuracy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Tet4 results in ~3.5x higher error and matches pyramids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Higher-order (P=2) notes ~an order of magnitude lower error for the first mesh refinement level (promoted Hex8 R0 mesh)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Tet4/Pyramid5 O(5)x slower than Hex8/Wedge6 to meet the same accuracy (resource limited model)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NEW: Tet10 R0 comparable with Hex8 R1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Hybrid (Hex8, Tet4, Wedge6, and Pyr5) also design-order (see the paper for plots)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" t="13365" r="3666" b="4765"/>
          <a:stretch/>
        </p:blipFill>
        <p:spPr>
          <a:xfrm>
            <a:off x="713984" y="5361838"/>
            <a:ext cx="4077393" cy="1496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940C9-0F1B-CF41-B95C-C646BE68B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780" y="4348240"/>
            <a:ext cx="380353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DFAA6-9BA6-EB47-AB65-4E38FCDE0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80" y="1680919"/>
            <a:ext cx="3795623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BDA216-9151-B548-A3CA-D8F7E98F7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80" y="139843"/>
            <a:ext cx="2815789" cy="1464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F2F7A9-32F6-BA4F-9F41-AF36F121E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667" y="692945"/>
            <a:ext cx="805281" cy="1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Taylor-Green Vortex (Re 1600)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33614" cy="3975252"/>
          </a:xfrm>
        </p:spPr>
        <p:txBody>
          <a:bodyPr>
            <a:normAutofit/>
          </a:bodyPr>
          <a:lstStyle/>
          <a:p>
            <a:pPr marL="231775" indent="-220663">
              <a:buFont typeface="Arial" charset="0"/>
              <a:buChar char="•"/>
            </a:pPr>
            <a:r>
              <a:rPr lang="en-US" dirty="0"/>
              <a:t> Well studied problem that is part of the following numerical benchmark:</a:t>
            </a:r>
          </a:p>
          <a:p>
            <a:pPr marL="451214" lvl="1" indent="-220663">
              <a:buFont typeface="Arial" charset="0"/>
              <a:buChar char="•"/>
            </a:pPr>
            <a:r>
              <a:rPr lang="en-US" dirty="0"/>
              <a:t>“C3.5 DNS of the T/G Vortex at Re = 1600”</a:t>
            </a:r>
          </a:p>
          <a:p>
            <a:pPr marL="231775" indent="-220663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QoI</a:t>
            </a:r>
            <a:r>
              <a:rPr lang="en-US" dirty="0"/>
              <a:t>: turbulent kinetic energy vs time and dissipation rate vs time</a:t>
            </a:r>
          </a:p>
          <a:p>
            <a:pPr marL="231775" indent="-220663">
              <a:buFont typeface="Arial" charset="0"/>
              <a:buChar char="•"/>
            </a:pPr>
            <a:r>
              <a:rPr lang="en-US" dirty="0"/>
              <a:t> First phase: small viscous effects, small-scale structures are laminar and organized [easy]</a:t>
            </a:r>
          </a:p>
          <a:p>
            <a:pPr marL="231775" indent="-220663">
              <a:buFont typeface="Arial" charset="0"/>
              <a:buChar char="•"/>
            </a:pPr>
            <a:r>
              <a:rPr lang="en-US" dirty="0"/>
              <a:t> Second phase: viscous (diffusion) dominates, structures are distorted [harder]</a:t>
            </a:r>
          </a:p>
          <a:p>
            <a:pPr marL="231775" indent="-220663">
              <a:buFont typeface="Arial" charset="0"/>
              <a:buChar char="•"/>
            </a:pPr>
            <a:r>
              <a:rPr lang="en-US" dirty="0"/>
              <a:t> Break-up phase: flow is dissipating fully [easy – assuming initial response is accurate)]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50" y="3651149"/>
            <a:ext cx="1365344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7" y="3994164"/>
            <a:ext cx="1369850" cy="154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19" y="3581162"/>
            <a:ext cx="4080792" cy="32682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987" y="5483640"/>
            <a:ext cx="1782179" cy="3511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38131" y="5343669"/>
            <a:ext cx="1537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German Aerospace Center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84" y="5316601"/>
            <a:ext cx="1373924" cy="15430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543418" y="5834833"/>
            <a:ext cx="1582488" cy="3450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49" y="3649344"/>
            <a:ext cx="1356334" cy="15430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408081" y="4791488"/>
            <a:ext cx="2092568" cy="100531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862233" y="4197206"/>
            <a:ext cx="2004716" cy="13119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92842" y="4197206"/>
            <a:ext cx="1805655" cy="1539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29" y="5195018"/>
            <a:ext cx="1376471" cy="154305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5864591" y="5399996"/>
            <a:ext cx="1508538" cy="34026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06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Taylor-Green Vortex (Re 1600)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866949" y="93086"/>
            <a:ext cx="1581848" cy="1297690"/>
          </a:xfrm>
          <a:prstGeom prst="rect">
            <a:avLst/>
          </a:prstGeom>
        </p:spPr>
      </p:pic>
      <p:pic>
        <p:nvPicPr>
          <p:cNvPr id="24" name="tg_hex8_R0_P1.mov">
            <a:hlinkClick r:id="" action="ppaction://media"/>
            <a:extLst>
              <a:ext uri="{FF2B5EF4-FFF2-40B4-BE49-F238E27FC236}">
                <a16:creationId xmlns:a16="http://schemas.microsoft.com/office/drawing/2014/main" id="{1B3C609D-B794-C042-9476-3CAED401D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571" y="4018622"/>
            <a:ext cx="2768366" cy="2286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4B32CB-866D-C242-9411-A684D3F76029}"/>
              </a:ext>
            </a:extLst>
          </p:cNvPr>
          <p:cNvSpPr txBox="1"/>
          <p:nvPr/>
        </p:nvSpPr>
        <p:spPr>
          <a:xfrm>
            <a:off x="903263" y="630400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pic>
        <p:nvPicPr>
          <p:cNvPr id="26" name="tg_tet4_R0_P1.mov">
            <a:hlinkClick r:id="" action="ppaction://media"/>
            <a:extLst>
              <a:ext uri="{FF2B5EF4-FFF2-40B4-BE49-F238E27FC236}">
                <a16:creationId xmlns:a16="http://schemas.microsoft.com/office/drawing/2014/main" id="{A171409F-83DE-1F44-BA16-700AC3980E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27638" y="4018622"/>
            <a:ext cx="2768367" cy="228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78FA924-042B-FA49-A7BC-1DDF252CDE27}"/>
              </a:ext>
            </a:extLst>
          </p:cNvPr>
          <p:cNvSpPr txBox="1"/>
          <p:nvPr/>
        </p:nvSpPr>
        <p:spPr>
          <a:xfrm>
            <a:off x="4116528" y="6304002"/>
            <a:ext cx="63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pic>
        <p:nvPicPr>
          <p:cNvPr id="28" name="tg_wedge6_R0_P1.mov">
            <a:hlinkClick r:id="" action="ppaction://media"/>
            <a:extLst>
              <a:ext uri="{FF2B5EF4-FFF2-40B4-BE49-F238E27FC236}">
                <a16:creationId xmlns:a16="http://schemas.microsoft.com/office/drawing/2014/main" id="{8141DE41-1298-074E-AD17-B8EEE50199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17348" y="4018622"/>
            <a:ext cx="2579615" cy="2286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D55763-0046-A44F-9804-C4977FE5B022}"/>
              </a:ext>
            </a:extLst>
          </p:cNvPr>
          <p:cNvSpPr txBox="1"/>
          <p:nvPr/>
        </p:nvSpPr>
        <p:spPr>
          <a:xfrm>
            <a:off x="7082214" y="630400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8D6AB-5578-4249-A0C7-760ADD5A3558}"/>
              </a:ext>
            </a:extLst>
          </p:cNvPr>
          <p:cNvSpPr txBox="1"/>
          <p:nvPr/>
        </p:nvSpPr>
        <p:spPr>
          <a:xfrm>
            <a:off x="4258849" y="47097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tg_hex8_R0_P3.mov">
            <a:hlinkClick r:id="" action="ppaction://media"/>
            <a:extLst>
              <a:ext uri="{FF2B5EF4-FFF2-40B4-BE49-F238E27FC236}">
                <a16:creationId xmlns:a16="http://schemas.microsoft.com/office/drawing/2014/main" id="{7F7A7ECD-1E21-FA4E-A326-9E2679B540D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27638" y="1143000"/>
            <a:ext cx="2768367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E6AF2D-F001-0A48-A5BC-E965F517C060}"/>
              </a:ext>
            </a:extLst>
          </p:cNvPr>
          <p:cNvSpPr txBox="1"/>
          <p:nvPr/>
        </p:nvSpPr>
        <p:spPr>
          <a:xfrm>
            <a:off x="4021213" y="343513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Hex64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1C50F9D-2098-D542-83F0-7CBE4CEE0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33614" cy="3975252"/>
          </a:xfrm>
        </p:spPr>
        <p:txBody>
          <a:bodyPr>
            <a:normAutofit/>
          </a:bodyPr>
          <a:lstStyle/>
          <a:p>
            <a:pPr marL="231775" indent="-220663">
              <a:buFont typeface="Arial" charset="0"/>
              <a:buChar char="•"/>
            </a:pPr>
            <a:r>
              <a:rPr lang="en-US" dirty="0"/>
              <a:t> Visual Comparison</a:t>
            </a:r>
          </a:p>
        </p:txBody>
      </p:sp>
    </p:spTree>
    <p:extLst>
      <p:ext uri="{BB962C8B-B14F-4D97-AF65-F5344CB8AC3E}">
        <p14:creationId xmlns:p14="http://schemas.microsoft.com/office/powerpoint/2010/main" val="14075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Taylor-Green Vortex (Re 1600) -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442150" cy="3975252"/>
          </a:xfrm>
        </p:spPr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dirty="0" err="1"/>
              <a:t>topos</a:t>
            </a:r>
            <a:r>
              <a:rPr lang="en-US" dirty="0"/>
              <a:t> converge to baseline DNS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Pyramid5/Wedge6 (at R1) looks very good</a:t>
            </a:r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Cost vs Accuracy: P=2 wins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866949" y="93086"/>
            <a:ext cx="1581848" cy="12976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89" y="2656709"/>
            <a:ext cx="2723717" cy="411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22" y="2656709"/>
            <a:ext cx="2723717" cy="411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4" y="2656709"/>
            <a:ext cx="272371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Channel Flow (Re</a:t>
            </a:r>
            <a:r>
              <a:rPr lang="en-US" baseline="30000" dirty="0">
                <a:latin typeface="symbol" charset="2"/>
              </a:rPr>
              <a:t>t</a:t>
            </a:r>
            <a:r>
              <a:rPr lang="en-US" dirty="0"/>
              <a:t> 180)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230188" indent="-222250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449627" lvl="1" indent="-222250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42" y="3087705"/>
            <a:ext cx="3597519" cy="3525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4999343" y="4559474"/>
            <a:ext cx="0" cy="105443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42088" y="556155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4999343" y="3107655"/>
            <a:ext cx="0" cy="105563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830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Past Heated Water Channel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445414" cy="3306153"/>
          </a:xfrm>
        </p:spPr>
        <p:txBody>
          <a:bodyPr>
            <a:noAutofit/>
          </a:bodyPr>
          <a:lstStyle/>
          <a:p>
            <a:pPr marL="230188" indent="-22225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WRLES </a:t>
            </a:r>
            <a:r>
              <a:rPr lang="en-US" dirty="0" err="1">
                <a:latin typeface="+mj-lt"/>
                <a:cs typeface="Lucida Sans"/>
              </a:rPr>
              <a:t>Ksgs</a:t>
            </a:r>
            <a:r>
              <a:rPr lang="en-US" dirty="0">
                <a:latin typeface="+mj-lt"/>
                <a:cs typeface="Lucida Sans"/>
              </a:rPr>
              <a:t> model demonstrates decent mesh convergence</a:t>
            </a:r>
            <a:r>
              <a:rPr lang="en-US" dirty="0">
                <a:cs typeface="Lucida Sans"/>
              </a:rPr>
              <a:t> (Domino et al. </a:t>
            </a:r>
            <a:r>
              <a:rPr lang="en-US" i="1" dirty="0">
                <a:cs typeface="Lucida Sans"/>
              </a:rPr>
              <a:t>Comp. &amp; Fluids</a:t>
            </a:r>
            <a:r>
              <a:rPr lang="en-US" dirty="0">
                <a:cs typeface="Lucida Sans"/>
              </a:rPr>
              <a:t>, 2019)</a:t>
            </a:r>
            <a:endParaRPr lang="en-US" dirty="0">
              <a:latin typeface="+mj-lt"/>
              <a:cs typeface="Lucida Sans"/>
            </a:endParaRPr>
          </a:p>
          <a:p>
            <a:pPr marL="230188" indent="-222250">
              <a:buFont typeface="Arial" charset="0"/>
              <a:buChar char="•"/>
            </a:pPr>
            <a:r>
              <a:rPr lang="en-US" dirty="0">
                <a:latin typeface="Symbol" pitchFamily="2" charset="2"/>
                <a:cs typeface="Lucida Sans"/>
              </a:rPr>
              <a:t>q</a:t>
            </a:r>
            <a:r>
              <a:rPr lang="en-US" dirty="0">
                <a:latin typeface="+mj-lt"/>
                <a:cs typeface="Lucida Sans"/>
              </a:rPr>
              <a:t> = 0 and 180</a:t>
            </a:r>
            <a:r>
              <a:rPr lang="en-US" baseline="30000" dirty="0">
                <a:latin typeface="+mj-lt"/>
                <a:cs typeface="Lucida Sans"/>
              </a:rPr>
              <a:t>o</a:t>
            </a:r>
            <a:r>
              <a:rPr lang="en-US" dirty="0">
                <a:latin typeface="+mj-lt"/>
                <a:cs typeface="Lucida Sans"/>
              </a:rPr>
              <a:t> is hard to converge due to thermal boundary layer development (</a:t>
            </a:r>
            <a:r>
              <a:rPr lang="en-US" dirty="0">
                <a:latin typeface="Symbol" pitchFamily="2" charset="2"/>
                <a:cs typeface="Lucida Sans"/>
              </a:rPr>
              <a:t>q</a:t>
            </a:r>
            <a:r>
              <a:rPr lang="en-US" dirty="0">
                <a:cs typeface="Lucida Sans"/>
              </a:rPr>
              <a:t> = 0) and complex recirculation (</a:t>
            </a:r>
            <a:r>
              <a:rPr lang="en-US" dirty="0">
                <a:latin typeface="Symbol" pitchFamily="2" charset="2"/>
                <a:cs typeface="Lucida Sans"/>
              </a:rPr>
              <a:t>q</a:t>
            </a:r>
            <a:r>
              <a:rPr lang="en-US" dirty="0">
                <a:cs typeface="Lucida Sans"/>
              </a:rPr>
              <a:t> = 180)</a:t>
            </a:r>
            <a:endParaRPr lang="en-US" dirty="0">
              <a:latin typeface="+mj-lt"/>
              <a:cs typeface="Lucida Sans"/>
            </a:endParaRPr>
          </a:p>
          <a:p>
            <a:pPr marL="230188" indent="-22225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Tet4 simulations are also predicting the flow well at a reduced time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>
                <a:latin typeface="+mj-lt"/>
              </a:rPr>
              <a:t>Tet10 (not showcased in the paper) is also very promising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8" y="3850028"/>
            <a:ext cx="3843813" cy="19495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610240" y="5659937"/>
            <a:ext cx="4394073" cy="1203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01" y="2767422"/>
            <a:ext cx="2698133" cy="2057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01" y="857675"/>
            <a:ext cx="2698133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01" y="4677169"/>
            <a:ext cx="26981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4904</TotalTime>
  <Words>474</Words>
  <Application>Microsoft Macintosh PowerPoint</Application>
  <PresentationFormat>On-screen Show (4:3)</PresentationFormat>
  <Paragraphs>59</Paragraphs>
  <Slides>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Garamond</vt:lpstr>
      <vt:lpstr>Gill Sans MT</vt:lpstr>
      <vt:lpstr>Symbol</vt:lpstr>
      <vt:lpstr>Symbol</vt:lpstr>
      <vt:lpstr>Trebuchet MS</vt:lpstr>
      <vt:lpstr>Sandia2018_4x3</vt:lpstr>
      <vt:lpstr>Sandia Theme (White Background)</vt:lpstr>
      <vt:lpstr>1_Sandia Theme (White Background)</vt:lpstr>
      <vt:lpstr>PowerPoint Presentation</vt:lpstr>
      <vt:lpstr>Examples of Various Supported Topologies</vt:lpstr>
      <vt:lpstr>What About Numerical Quality?</vt:lpstr>
      <vt:lpstr>Taylor-Green Vortex (Re 1600)</vt:lpstr>
      <vt:lpstr>Taylor-Green Vortex (Re 1600)</vt:lpstr>
      <vt:lpstr>Taylor-Green Vortex (Re 1600) - Results</vt:lpstr>
      <vt:lpstr>Plain Channel Flow (Ret 180)</vt:lpstr>
      <vt:lpstr>Flow Past Heated Water Channel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254</cp:revision>
  <cp:lastPrinted>2019-12-24T19:24:15Z</cp:lastPrinted>
  <dcterms:created xsi:type="dcterms:W3CDTF">2017-10-14T01:15:26Z</dcterms:created>
  <dcterms:modified xsi:type="dcterms:W3CDTF">2020-01-30T04:50:45Z</dcterms:modified>
</cp:coreProperties>
</file>